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23" r:id="rId2"/>
    <p:sldId id="291" r:id="rId3"/>
    <p:sldId id="310" r:id="rId4"/>
    <p:sldId id="311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3300"/>
    <a:srgbClr val="800000"/>
    <a:srgbClr val="FFCC00"/>
    <a:srgbClr val="0000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84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77545B-F1E3-4719-9CEB-DCC1EE8DD9A5}" type="datetimeFigureOut">
              <a:rPr lang="ru-RU" smtClean="0"/>
              <a:t>01.04.2015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B8AD1-17E6-4EE2-8EAB-F16118D7DB8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4054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7BF452-F6DB-4159-95FD-4277D3D8CB92}" type="datetimeFigureOut">
              <a:rPr lang="ru-RU" smtClean="0"/>
              <a:t>01.04.2015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85E9D-22A5-4BEC-902D-35B896981A7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0572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9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12" Type="http://schemas.openxmlformats.org/officeDocument/2006/relationships/slide" Target="slide4.xml"/><Relationship Id="rId2" Type="http://schemas.openxmlformats.org/officeDocument/2006/relationships/image" Target="../media/image2.gif"/><Relationship Id="rId16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slide" Target="slide11.xml"/><Relationship Id="rId5" Type="http://schemas.openxmlformats.org/officeDocument/2006/relationships/audio" Target="../media/audio2.wav"/><Relationship Id="rId15" Type="http://schemas.openxmlformats.org/officeDocument/2006/relationships/slide" Target="slide13.xml"/><Relationship Id="rId10" Type="http://schemas.openxmlformats.org/officeDocument/2006/relationships/slide" Target="slide10.xml"/><Relationship Id="rId4" Type="http://schemas.openxmlformats.org/officeDocument/2006/relationships/audio" Target="../media/audio1.wav"/><Relationship Id="rId9" Type="http://schemas.openxmlformats.org/officeDocument/2006/relationships/slide" Target="slide7.xml"/><Relationship Id="rId14" Type="http://schemas.openxmlformats.org/officeDocument/2006/relationships/slide" Target="slide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52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44624"/>
            <a:ext cx="3960440" cy="132343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isometricOffAxis1Right">
                <a:rot lat="1200000" lon="19800000" rev="0"/>
              </a:camera>
              <a:lightRig rig="soft" dir="t"/>
            </a:scene3d>
            <a:sp3d extrusionH="57150" contourW="38100">
              <a:bevelT w="38100" h="254000"/>
              <a:contourClr>
                <a:srgbClr val="C00000"/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rgbClr val="800000"/>
                  </a:solidFill>
                  <a:prstDash val="solid"/>
                </a:ln>
                <a:solidFill>
                  <a:srgbClr val="CC3300"/>
                </a:solidFill>
                <a:effectLst>
                  <a:glow rad="254000">
                    <a:srgbClr val="FFFF00">
                      <a:alpha val="8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Москва</a:t>
            </a:r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449861"/>
            <a:ext cx="3168352" cy="3131267"/>
          </a:xfrm>
          <a:prstGeom prst="rect">
            <a:avLst/>
          </a:prstGeom>
        </p:spPr>
      </p:pic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0440" y="383211"/>
            <a:ext cx="4932040" cy="621414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942184" y="920909"/>
            <a:ext cx="51125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Mistral" panose="03090702030407020403" pitchFamily="66" charset="0"/>
              </a:rPr>
              <a:t>В октябре и ноябре 1941 г. </a:t>
            </a:r>
            <a:r>
              <a:rPr lang="ru-RU" sz="2400" dirty="0" smtClean="0">
                <a:latin typeface="Mistral" panose="03090702030407020403" pitchFamily="66" charset="0"/>
              </a:rPr>
              <a:t>были </a:t>
            </a: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предприняты </a:t>
            </a:r>
            <a:r>
              <a:rPr lang="ru-RU" sz="2400" dirty="0">
                <a:latin typeface="Mistral" panose="03090702030407020403" pitchFamily="66" charset="0"/>
              </a:rPr>
              <a:t>два крупных наступления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на </a:t>
            </a:r>
            <a:r>
              <a:rPr lang="ru-RU" sz="2400" dirty="0">
                <a:latin typeface="Mistral" panose="03090702030407020403" pitchFamily="66" charset="0"/>
              </a:rPr>
              <a:t>столицу нашей Родины.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Силы </a:t>
            </a:r>
            <a:r>
              <a:rPr lang="ru-RU" sz="2400" dirty="0">
                <a:latin typeface="Mistral" panose="03090702030407020403" pitchFamily="66" charset="0"/>
              </a:rPr>
              <a:t>были неравными.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В </a:t>
            </a:r>
            <a:r>
              <a:rPr lang="ru-RU" sz="2400" dirty="0">
                <a:latin typeface="Mistral" panose="03090702030407020403" pitchFamily="66" charset="0"/>
              </a:rPr>
              <a:t>результате 200-дневной битвы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враг </a:t>
            </a:r>
            <a:r>
              <a:rPr lang="ru-RU" sz="2400" dirty="0">
                <a:latin typeface="Mistral" panose="03090702030407020403" pitchFamily="66" charset="0"/>
              </a:rPr>
              <a:t>был отброшен к западу от Москвы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на </a:t>
            </a:r>
            <a:r>
              <a:rPr lang="ru-RU" sz="2400" dirty="0">
                <a:latin typeface="Mistral" panose="03090702030407020403" pitchFamily="66" charset="0"/>
              </a:rPr>
              <a:t>80-250 км. Это событие укрепило дух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всего </a:t>
            </a:r>
            <a:r>
              <a:rPr lang="ru-RU" sz="2400" dirty="0">
                <a:latin typeface="Mistral" panose="03090702030407020403" pitchFamily="66" charset="0"/>
              </a:rPr>
              <a:t>советского народа и Красной </a:t>
            </a:r>
            <a:r>
              <a:rPr lang="ru-RU" sz="2400" dirty="0" smtClean="0">
                <a:latin typeface="Mistral" panose="03090702030407020403" pitchFamily="66" charset="0"/>
              </a:rPr>
              <a:t>Армии</a:t>
            </a:r>
            <a:r>
              <a:rPr lang="ru-RU" sz="2400" dirty="0">
                <a:latin typeface="Mistral" panose="03090702030407020403" pitchFamily="66" charset="0"/>
              </a:rPr>
              <a:t>, разбило распространяемый гитлеровцами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миф </a:t>
            </a:r>
            <a:r>
              <a:rPr lang="ru-RU" sz="2400" dirty="0">
                <a:latin typeface="Mistral" panose="03090702030407020403" pitchFamily="66" charset="0"/>
              </a:rPr>
              <a:t>о непобедимости их армии. </a:t>
            </a:r>
          </a:p>
          <a:p>
            <a:pPr algn="ctr"/>
            <a:r>
              <a:rPr lang="ru-RU" sz="2400" dirty="0">
                <a:latin typeface="Mistral" panose="03090702030407020403" pitchFamily="66" charset="0"/>
              </a:rPr>
              <a:t>Указом от 8 мая 1965 г Москве было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присвоено </a:t>
            </a:r>
            <a:r>
              <a:rPr lang="ru-RU" sz="2400" dirty="0">
                <a:latin typeface="Mistral" panose="03090702030407020403" pitchFamily="66" charset="0"/>
              </a:rPr>
              <a:t>почетное звание Город-герой.</a:t>
            </a:r>
          </a:p>
        </p:txBody>
      </p:sp>
    </p:spTree>
    <p:extLst>
      <p:ext uri="{BB962C8B-B14F-4D97-AF65-F5344CB8AC3E}">
        <p14:creationId xmlns:p14="http://schemas.microsoft.com/office/powerpoint/2010/main" val="302405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1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161345"/>
            <a:ext cx="3168352" cy="132343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isometricOffAxis1Right">
                <a:rot lat="1200000" lon="19800000" rev="0"/>
              </a:camera>
              <a:lightRig rig="soft" dir="t"/>
            </a:scene3d>
            <a:sp3d extrusionH="57150" contourW="38100">
              <a:bevelT w="38100" h="254000"/>
              <a:contourClr>
                <a:srgbClr val="C00000"/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rgbClr val="800000"/>
                  </a:solidFill>
                  <a:prstDash val="solid"/>
                </a:ln>
                <a:solidFill>
                  <a:srgbClr val="CC3300"/>
                </a:solidFill>
                <a:effectLst>
                  <a:glow rad="254000">
                    <a:srgbClr val="FFFF00">
                      <a:alpha val="8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Тула</a:t>
            </a:r>
          </a:p>
        </p:txBody>
      </p:sp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1772816"/>
            <a:ext cx="3793513" cy="2520000"/>
          </a:xfrm>
          <a:prstGeom prst="rect">
            <a:avLst/>
          </a:prstGeom>
        </p:spPr>
      </p:pic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8432" y="-74706"/>
            <a:ext cx="5220072" cy="688808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086200" y="605001"/>
            <a:ext cx="48062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В октябре 1941 года фашисты </a:t>
            </a:r>
            <a:r>
              <a:rPr lang="ru-RU" sz="2400" dirty="0">
                <a:latin typeface="Mistral" panose="03090702030407020403" pitchFamily="66" charset="0"/>
              </a:rPr>
              <a:t>бросили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на </a:t>
            </a:r>
            <a:r>
              <a:rPr lang="ru-RU" sz="2400" dirty="0">
                <a:latin typeface="Mistral" panose="03090702030407020403" pitchFamily="66" charset="0"/>
              </a:rPr>
              <a:t>взятие Тулы свои лучшие войска.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Несмотря </a:t>
            </a:r>
            <a:r>
              <a:rPr lang="ru-RU" sz="2400" dirty="0">
                <a:latin typeface="Mistral" panose="03090702030407020403" pitchFamily="66" charset="0"/>
              </a:rPr>
              <a:t>на самые ожесточенные атаки фашистам так и не удалось пробиться к Туле ни на одном участке сражений. Телефонная станция помогала в налаживании связи между вышедшими из окружения частями </a:t>
            </a:r>
            <a:r>
              <a:rPr lang="ru-RU" sz="2400" dirty="0" smtClean="0">
                <a:latin typeface="Mistral" panose="03090702030407020403" pitchFamily="66" charset="0"/>
              </a:rPr>
              <a:t>Советской </a:t>
            </a:r>
            <a:r>
              <a:rPr lang="ru-RU" sz="2400" dirty="0">
                <a:latin typeface="Mistral" panose="03090702030407020403" pitchFamily="66" charset="0"/>
              </a:rPr>
              <a:t>А</a:t>
            </a:r>
            <a:r>
              <a:rPr lang="ru-RU" sz="2400" dirty="0" smtClean="0">
                <a:latin typeface="Mistral" panose="03090702030407020403" pitchFamily="66" charset="0"/>
              </a:rPr>
              <a:t>рмии</a:t>
            </a:r>
            <a:r>
              <a:rPr lang="ru-RU" sz="2400" dirty="0">
                <a:latin typeface="Mistral" panose="03090702030407020403" pitchFamily="66" charset="0"/>
              </a:rPr>
              <a:t>, госпитали принимали раненых, на заводах ремонтировалась техника и оружие, защитники Тулы снабжались провиантом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и </a:t>
            </a:r>
            <a:r>
              <a:rPr lang="ru-RU" sz="2400" dirty="0">
                <a:latin typeface="Mistral" panose="03090702030407020403" pitchFamily="66" charset="0"/>
              </a:rPr>
              <a:t>теплой одеждой. В результате, город выстоял! Враг не смог его захватить.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7 декабря </a:t>
            </a:r>
            <a:r>
              <a:rPr lang="ru-RU" sz="2400" dirty="0">
                <a:latin typeface="Mistral" panose="03090702030407020403" pitchFamily="66" charset="0"/>
              </a:rPr>
              <a:t>1976 г Тула получила звание </a:t>
            </a:r>
            <a:r>
              <a:rPr lang="ru-RU" sz="2400" dirty="0" smtClean="0">
                <a:latin typeface="Mistral" panose="03090702030407020403" pitchFamily="66" charset="0"/>
              </a:rPr>
              <a:t>Города-героя</a:t>
            </a:r>
            <a:r>
              <a:rPr lang="ru-RU" sz="2400" dirty="0">
                <a:latin typeface="Mistral" panose="03090702030407020403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54566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1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161345"/>
            <a:ext cx="3240360" cy="132343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isometricOffAxis1Right">
                <a:rot lat="1200000" lon="19800000" rev="0"/>
              </a:camera>
              <a:lightRig rig="soft" dir="t"/>
            </a:scene3d>
            <a:sp3d extrusionH="57150" contourW="38100">
              <a:bevelT w="38100" h="254000"/>
              <a:contourClr>
                <a:srgbClr val="C00000"/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rgbClr val="800000"/>
                  </a:solidFill>
                  <a:prstDash val="solid"/>
                </a:ln>
                <a:solidFill>
                  <a:srgbClr val="CC3300"/>
                </a:solidFill>
                <a:effectLst>
                  <a:glow rad="254000">
                    <a:srgbClr val="FFFF00">
                      <a:alpha val="8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Керчь</a:t>
            </a:r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844824"/>
            <a:ext cx="3456384" cy="2520000"/>
          </a:xfrm>
          <a:prstGeom prst="rect">
            <a:avLst/>
          </a:prstGeom>
        </p:spPr>
      </p:pic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5896" y="-74706"/>
            <a:ext cx="5472608" cy="69327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851920" y="226377"/>
            <a:ext cx="504056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Mistral" panose="03090702030407020403" pitchFamily="66" charset="0"/>
              </a:rPr>
              <a:t>В ноябре 1941 г, после кровопролитных сражений, город был захвачен.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Но </a:t>
            </a:r>
            <a:r>
              <a:rPr lang="ru-RU" sz="2400" dirty="0">
                <a:latin typeface="Mistral" panose="03090702030407020403" pitchFamily="66" charset="0"/>
              </a:rPr>
              <a:t>уже 30 декабря Керчь освободили войска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51-й </a:t>
            </a:r>
            <a:r>
              <a:rPr lang="ru-RU" sz="2400" dirty="0">
                <a:latin typeface="Mistral" panose="03090702030407020403" pitchFamily="66" charset="0"/>
              </a:rPr>
              <a:t>армии. В мае 1942 г. фашисты начали новое наступление. В результате тяжелых и упорных боев, Керчь снова была оставлена.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За </a:t>
            </a:r>
            <a:r>
              <a:rPr lang="ru-RU" sz="2400" dirty="0">
                <a:latin typeface="Mistral" panose="03090702030407020403" pitchFamily="66" charset="0"/>
              </a:rPr>
              <a:t>320 дней, пока город был в руках врага, Керчь была почти полностью стерта с лица земли. Ночью, 1 ноября 1943 года,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18 </a:t>
            </a:r>
            <a:r>
              <a:rPr lang="ru-RU" sz="2400" dirty="0">
                <a:latin typeface="Mistral" panose="03090702030407020403" pitchFamily="66" charset="0"/>
              </a:rPr>
              <a:t>автоматчиков заняли небольшой курган у поселка Эльтиген. Все эти герои погибли на взятом плацдарме, но не пропустили врага. Продолжавшийся 40 дней непрерывный бой вошел в историю под названием «Огненная земля». Город был освобожден 11 апреля </a:t>
            </a:r>
            <a:r>
              <a:rPr lang="ru-RU" sz="2400" dirty="0" smtClean="0">
                <a:latin typeface="Mistral" panose="03090702030407020403" pitchFamily="66" charset="0"/>
              </a:rPr>
              <a:t>1944г. А </a:t>
            </a:r>
            <a:r>
              <a:rPr lang="ru-RU" sz="2400" dirty="0">
                <a:latin typeface="Mistral" panose="03090702030407020403" pitchFamily="66" charset="0"/>
              </a:rPr>
              <a:t>14 сентября 1973 г, Керчи было присвоено звание Города-героя.</a:t>
            </a:r>
          </a:p>
        </p:txBody>
      </p:sp>
    </p:spTree>
    <p:extLst>
      <p:ext uri="{BB962C8B-B14F-4D97-AF65-F5344CB8AC3E}">
        <p14:creationId xmlns:p14="http://schemas.microsoft.com/office/powerpoint/2010/main" val="3539115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1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324544" y="161345"/>
            <a:ext cx="6984776" cy="132343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isometricOffAxis1Right">
                <a:rot lat="1200000" lon="19800000" rev="0"/>
              </a:camera>
              <a:lightRig rig="soft" dir="t"/>
            </a:scene3d>
            <a:sp3d extrusionH="57150" contourW="38100">
              <a:bevelT w="38100" h="254000"/>
              <a:contourClr>
                <a:srgbClr val="C00000"/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rgbClr val="800000"/>
                  </a:solidFill>
                  <a:prstDash val="solid"/>
                </a:ln>
                <a:solidFill>
                  <a:srgbClr val="CC3300"/>
                </a:solidFill>
                <a:effectLst>
                  <a:glow rad="254000">
                    <a:srgbClr val="FFFF00">
                      <a:alpha val="8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Севастополь</a:t>
            </a:r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988840"/>
            <a:ext cx="3356547" cy="252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8067" y="692696"/>
            <a:ext cx="5535933" cy="6165304"/>
          </a:xfrm>
          <a:prstGeom prst="rect">
            <a:avLst/>
          </a:prstGeom>
        </p:spPr>
      </p:pic>
      <p:sp>
        <p:nvSpPr>
          <p:cNvPr id="8" name="Прямоугольник 7">
            <a:hlinkClick r:id="rId2" action="ppaction://hlinksldjump"/>
          </p:cNvPr>
          <p:cNvSpPr/>
          <p:nvPr/>
        </p:nvSpPr>
        <p:spPr>
          <a:xfrm>
            <a:off x="3707904" y="980728"/>
            <a:ext cx="53285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 </a:t>
            </a:r>
            <a:r>
              <a:rPr lang="ru-RU" sz="2400" dirty="0">
                <a:latin typeface="Mistral" panose="03090702030407020403" pitchFamily="66" charset="0"/>
              </a:rPr>
              <a:t>На рассвете 22 июня враждебная авиация сбросила на Севастополь первые бомбы.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30 </a:t>
            </a:r>
            <a:r>
              <a:rPr lang="ru-RU" sz="2400" dirty="0">
                <a:latin typeface="Mistral" panose="03090702030407020403" pitchFamily="66" charset="0"/>
              </a:rPr>
              <a:t>октября 1941 года началась оборона </a:t>
            </a:r>
            <a:r>
              <a:rPr lang="ru-RU" sz="2400" dirty="0" smtClean="0">
                <a:latin typeface="Mistral" panose="03090702030407020403" pitchFamily="66" charset="0"/>
              </a:rPr>
              <a:t>Севастополя</a:t>
            </a:r>
            <a:r>
              <a:rPr lang="ru-RU" sz="2400" dirty="0">
                <a:latin typeface="Mistral" panose="03090702030407020403" pitchFamily="66" charset="0"/>
              </a:rPr>
              <a:t>. 250 дней и ночей дрались с преобладающими силами фашистов моряки и красноармейцы. Единственной дорогой жизни, которая связывала город с тылом, было море.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4 </a:t>
            </a:r>
            <a:r>
              <a:rPr lang="ru-RU" sz="2400" dirty="0">
                <a:latin typeface="Mistral" panose="03090702030407020403" pitchFamily="66" charset="0"/>
              </a:rPr>
              <a:t>июля 1942 года советские войска </a:t>
            </a:r>
            <a:r>
              <a:rPr lang="ru-RU" sz="2400" dirty="0" smtClean="0">
                <a:latin typeface="Mistral" panose="03090702030407020403" pitchFamily="66" charset="0"/>
              </a:rPr>
              <a:t>вынуждены </a:t>
            </a:r>
            <a:r>
              <a:rPr lang="ru-RU" sz="2400" dirty="0">
                <a:latin typeface="Mistral" panose="03090702030407020403" pitchFamily="66" charset="0"/>
              </a:rPr>
              <a:t>были оставить город. Севастопольцы и в оккупации продолжали героическую борьбу.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9 </a:t>
            </a:r>
            <a:r>
              <a:rPr lang="ru-RU" sz="2400" dirty="0">
                <a:latin typeface="Mistral" panose="03090702030407020403" pitchFamily="66" charset="0"/>
              </a:rPr>
              <a:t>мая 1944 года войска </a:t>
            </a:r>
            <a:r>
              <a:rPr lang="ru-RU" sz="2400" dirty="0" smtClean="0">
                <a:latin typeface="Mistral" panose="03090702030407020403" pitchFamily="66" charset="0"/>
              </a:rPr>
              <a:t>4-го </a:t>
            </a:r>
            <a:r>
              <a:rPr lang="ru-RU" sz="2400" dirty="0">
                <a:latin typeface="Mistral" panose="03090702030407020403" pitchFamily="66" charset="0"/>
              </a:rPr>
              <a:t>Украинского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фронта </a:t>
            </a:r>
            <a:r>
              <a:rPr lang="ru-RU" sz="2400" dirty="0">
                <a:latin typeface="Mistral" panose="03090702030407020403" pitchFamily="66" charset="0"/>
              </a:rPr>
              <a:t>и Черноморский флот освободили Севастополь от немецко-фашистских </a:t>
            </a:r>
            <a:r>
              <a:rPr lang="ru-RU" sz="2400" dirty="0" smtClean="0">
                <a:latin typeface="Mistral" panose="03090702030407020403" pitchFamily="66" charset="0"/>
              </a:rPr>
              <a:t>захватчиков. 8 </a:t>
            </a:r>
            <a:r>
              <a:rPr lang="ru-RU" sz="2400" dirty="0">
                <a:latin typeface="Mistral" panose="03090702030407020403" pitchFamily="66" charset="0"/>
              </a:rPr>
              <a:t>мая 1965 года Севастополю присвоенное звание «Город Герой</a:t>
            </a:r>
            <a:r>
              <a:rPr lang="ru-RU" sz="2400" dirty="0" smtClean="0">
                <a:latin typeface="Mistral" panose="03090702030407020403" pitchFamily="66" charset="0"/>
              </a:rPr>
              <a:t>».</a:t>
            </a:r>
            <a:endParaRPr lang="ru-RU" sz="2400" dirty="0">
              <a:latin typeface="Mistral" panose="030907020304070204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249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1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-27384"/>
            <a:ext cx="9168000" cy="6876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684584" y="161345"/>
            <a:ext cx="6984776" cy="132343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isometricOffAxis1Right">
                <a:rot lat="1200000" lon="19800000" rev="0"/>
              </a:camera>
              <a:lightRig rig="soft" dir="t"/>
            </a:scene3d>
            <a:sp3d extrusionH="57150" contourW="38100">
              <a:bevelT w="38100" h="254000"/>
              <a:contourClr>
                <a:srgbClr val="C00000"/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rgbClr val="800000"/>
                  </a:solidFill>
                  <a:prstDash val="solid"/>
                </a:ln>
                <a:solidFill>
                  <a:srgbClr val="CC3300"/>
                </a:solidFill>
                <a:effectLst>
                  <a:glow rad="254000">
                    <a:srgbClr val="FFFF00">
                      <a:alpha val="8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Сталинград</a:t>
            </a:r>
          </a:p>
        </p:txBody>
      </p:sp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916832"/>
            <a:ext cx="3769223" cy="252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04719" y="692696"/>
            <a:ext cx="5339281" cy="6165304"/>
          </a:xfrm>
          <a:prstGeom prst="rect">
            <a:avLst/>
          </a:prstGeom>
        </p:spPr>
      </p:pic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3876727" y="1196752"/>
            <a:ext cx="523177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 </a:t>
            </a:r>
            <a:r>
              <a:rPr lang="ru-RU" sz="2400" dirty="0">
                <a:latin typeface="Mistral" panose="03090702030407020403" pitchFamily="66" charset="0"/>
              </a:rPr>
              <a:t>23 </a:t>
            </a:r>
            <a:r>
              <a:rPr lang="ru-RU" sz="2400" dirty="0" smtClean="0">
                <a:latin typeface="Mistral" panose="03090702030407020403" pitchFamily="66" charset="0"/>
              </a:rPr>
              <a:t>августа 1942 года </a:t>
            </a:r>
            <a:r>
              <a:rPr lang="ru-RU" sz="2400" dirty="0">
                <a:latin typeface="Mistral" panose="03090702030407020403" pitchFamily="66" charset="0"/>
              </a:rPr>
              <a:t>гитлеровские войска </a:t>
            </a:r>
            <a:r>
              <a:rPr lang="ru-RU" sz="2400" dirty="0" smtClean="0">
                <a:latin typeface="Mistral" panose="03090702030407020403" pitchFamily="66" charset="0"/>
              </a:rPr>
              <a:t>начали </a:t>
            </a:r>
            <a:r>
              <a:rPr lang="ru-RU" sz="2400" dirty="0">
                <a:latin typeface="Mistral" panose="03090702030407020403" pitchFamily="66" charset="0"/>
              </a:rPr>
              <a:t>штурм Сталинграда.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С </a:t>
            </a:r>
            <a:r>
              <a:rPr lang="ru-RU" sz="2400" dirty="0">
                <a:latin typeface="Mistral" panose="03090702030407020403" pitchFamily="66" charset="0"/>
              </a:rPr>
              <a:t>17 июля по 18 ноября 1942 года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советские </a:t>
            </a:r>
            <a:r>
              <a:rPr lang="ru-RU" sz="2400" dirty="0">
                <a:latin typeface="Mistral" panose="03090702030407020403" pitchFamily="66" charset="0"/>
              </a:rPr>
              <a:t>войска сдерживали нашествие гитлеровцев. В городе бои шли за каждую улицу, за каждый дом. </a:t>
            </a:r>
            <a:r>
              <a:rPr lang="ru-RU" sz="2400" dirty="0" smtClean="0">
                <a:latin typeface="Mistral" panose="03090702030407020403" pitchFamily="66" charset="0"/>
              </a:rPr>
              <a:t>19 </a:t>
            </a:r>
            <a:r>
              <a:rPr lang="ru-RU" sz="2400" dirty="0">
                <a:latin typeface="Mistral" panose="03090702030407020403" pitchFamily="66" charset="0"/>
              </a:rPr>
              <a:t>ноября Советская Армия перешла в наступление.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2 </a:t>
            </a:r>
            <a:r>
              <a:rPr lang="ru-RU" sz="2400" dirty="0">
                <a:latin typeface="Mistral" panose="03090702030407020403" pitchFamily="66" charset="0"/>
              </a:rPr>
              <a:t>февраля 1943 года полной победой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советских </a:t>
            </a:r>
            <a:r>
              <a:rPr lang="ru-RU" sz="2400" dirty="0">
                <a:latin typeface="Mistral" panose="03090702030407020403" pitchFamily="66" charset="0"/>
              </a:rPr>
              <a:t>войск завершилась одна из самых тяжелых битв Великой Отечественной войны, которая длилась 200 дней.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8 </a:t>
            </a:r>
            <a:r>
              <a:rPr lang="ru-RU" sz="2400" dirty="0">
                <a:latin typeface="Mistral" panose="03090702030407020403" pitchFamily="66" charset="0"/>
              </a:rPr>
              <a:t>мая 1965 г. Волгограду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(</a:t>
            </a:r>
            <a:r>
              <a:rPr lang="ru-RU" sz="2400" dirty="0">
                <a:latin typeface="Mistral" panose="03090702030407020403" pitchFamily="66" charset="0"/>
              </a:rPr>
              <a:t>прежнему Сталинграду) присвоенное звание «Город Герой».</a:t>
            </a:r>
          </a:p>
        </p:txBody>
      </p:sp>
    </p:spTree>
    <p:extLst>
      <p:ext uri="{BB962C8B-B14F-4D97-AF65-F5344CB8AC3E}">
        <p14:creationId xmlns:p14="http://schemas.microsoft.com/office/powerpoint/2010/main" val="3219801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1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-27384"/>
            <a:ext cx="9168000" cy="6876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396552" y="305361"/>
            <a:ext cx="7488832" cy="132343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isometricOffAxis1Right">
                <a:rot lat="1200000" lon="19800000" rev="0"/>
              </a:camera>
              <a:lightRig rig="soft" dir="t"/>
            </a:scene3d>
            <a:sp3d extrusionH="57150" contourW="38100">
              <a:bevelT w="38100" h="254000"/>
              <a:contourClr>
                <a:srgbClr val="C00000"/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rgbClr val="800000"/>
                  </a:solidFill>
                  <a:prstDash val="solid"/>
                </a:ln>
                <a:solidFill>
                  <a:srgbClr val="CC3300"/>
                </a:solidFill>
                <a:effectLst>
                  <a:glow rad="254000">
                    <a:srgbClr val="FFFF00">
                      <a:alpha val="8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Новороссийск</a:t>
            </a:r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896" y="2060848"/>
            <a:ext cx="3360000" cy="252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7905" y="967080"/>
            <a:ext cx="5328591" cy="5918304"/>
          </a:xfrm>
          <a:prstGeom prst="rect">
            <a:avLst/>
          </a:prstGeom>
        </p:spPr>
      </p:pic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3995937" y="1424965"/>
            <a:ext cx="489654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 </a:t>
            </a:r>
            <a:r>
              <a:rPr lang="ru-RU" sz="2400" dirty="0">
                <a:latin typeface="Mistral" panose="03090702030407020403" pitchFamily="66" charset="0"/>
              </a:rPr>
              <a:t>В начале сентября 1942 </a:t>
            </a:r>
            <a:r>
              <a:rPr lang="ru-RU" sz="2400" dirty="0" smtClean="0">
                <a:latin typeface="Mistral" panose="03090702030407020403" pitchFamily="66" charset="0"/>
              </a:rPr>
              <a:t>года </a:t>
            </a: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Советские </a:t>
            </a:r>
            <a:r>
              <a:rPr lang="ru-RU" sz="2400" dirty="0">
                <a:latin typeface="Mistral" panose="03090702030407020403" pitchFamily="66" charset="0"/>
              </a:rPr>
              <a:t>войска нанесли мощные </a:t>
            </a:r>
            <a:r>
              <a:rPr lang="ru-RU" sz="2400" dirty="0" smtClean="0">
                <a:latin typeface="Mistral" panose="03090702030407020403" pitchFamily="66" charset="0"/>
              </a:rPr>
              <a:t>артиллерийские </a:t>
            </a:r>
            <a:r>
              <a:rPr lang="ru-RU" sz="2400" dirty="0">
                <a:latin typeface="Mistral" panose="03090702030407020403" pitchFamily="66" charset="0"/>
              </a:rPr>
              <a:t>удары по скоплениям немецких войск на подступах к городу. Несмотря на героические усилия защитников </a:t>
            </a:r>
            <a:r>
              <a:rPr lang="ru-RU" sz="2400" dirty="0" smtClean="0">
                <a:latin typeface="Mistral" panose="03090702030407020403" pitchFamily="66" charset="0"/>
              </a:rPr>
              <a:t>Новороссийска, силы были неравны, </a:t>
            </a: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7 </a:t>
            </a:r>
            <a:r>
              <a:rPr lang="ru-RU" sz="2400" dirty="0">
                <a:latin typeface="Mistral" panose="03090702030407020403" pitchFamily="66" charset="0"/>
              </a:rPr>
              <a:t>сентября 1942 </a:t>
            </a:r>
            <a:r>
              <a:rPr lang="ru-RU" sz="2400" dirty="0" smtClean="0">
                <a:latin typeface="Mistral" panose="03090702030407020403" pitchFamily="66" charset="0"/>
              </a:rPr>
              <a:t>года </a:t>
            </a:r>
            <a:r>
              <a:rPr lang="ru-RU" sz="2400" dirty="0">
                <a:latin typeface="Mistral" panose="03090702030407020403" pitchFamily="66" charset="0"/>
              </a:rPr>
              <a:t>врагу удалось войти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в </a:t>
            </a:r>
            <a:r>
              <a:rPr lang="ru-RU" sz="2400" dirty="0">
                <a:latin typeface="Mistral" panose="03090702030407020403" pitchFamily="66" charset="0"/>
              </a:rPr>
              <a:t>город. Но уже через </a:t>
            </a:r>
            <a:r>
              <a:rPr lang="ru-RU" sz="2400" dirty="0" smtClean="0">
                <a:latin typeface="Mistral" panose="03090702030407020403" pitchFamily="66" charset="0"/>
              </a:rPr>
              <a:t>4 </a:t>
            </a:r>
            <a:r>
              <a:rPr lang="ru-RU" sz="2400" dirty="0">
                <a:latin typeface="Mistral" panose="03090702030407020403" pitchFamily="66" charset="0"/>
              </a:rPr>
              <a:t>дня гитлеровцы были остановлены. Сражение за Новороссийск длилось 225 дней и закончилась полным освобождением города 16 сентября 1943 г.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14 </a:t>
            </a:r>
            <a:r>
              <a:rPr lang="ru-RU" sz="2400" dirty="0">
                <a:latin typeface="Mistral" panose="03090702030407020403" pitchFamily="66" charset="0"/>
              </a:rPr>
              <a:t>сентября 1973 </a:t>
            </a:r>
            <a:r>
              <a:rPr lang="ru-RU" sz="2400" dirty="0" smtClean="0">
                <a:latin typeface="Mistral" panose="03090702030407020403" pitchFamily="66" charset="0"/>
              </a:rPr>
              <a:t>года </a:t>
            </a:r>
            <a:r>
              <a:rPr lang="ru-RU" sz="2400" dirty="0">
                <a:latin typeface="Mistral" panose="03090702030407020403" pitchFamily="66" charset="0"/>
              </a:rPr>
              <a:t>Новороссийск получил звание </a:t>
            </a:r>
            <a:r>
              <a:rPr lang="ru-RU" sz="2400" dirty="0" smtClean="0">
                <a:latin typeface="Mistral" panose="03090702030407020403" pitchFamily="66" charset="0"/>
              </a:rPr>
              <a:t>«Город-герой».</a:t>
            </a:r>
            <a:endParaRPr lang="ru-RU" sz="2400" dirty="0">
              <a:latin typeface="Mistral" panose="030907020304070204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5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1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5-конечная звезда 2">
            <a:hlinkClick r:id="rId3" action="ppaction://hlinksldjump" highlightClick="1">
              <a:snd r:embed="rId4" name="explode.wav"/>
            </a:hlinkClick>
            <a:hlinkHover r:id="" action="ppaction://noaction" highlightClick="1">
              <a:snd r:embed="rId5" name="bomb.wav"/>
            </a:hlinkHover>
          </p:cNvPr>
          <p:cNvSpPr/>
          <p:nvPr/>
        </p:nvSpPr>
        <p:spPr>
          <a:xfrm>
            <a:off x="3291371" y="-99392"/>
            <a:ext cx="720000" cy="720000"/>
          </a:xfrm>
          <a:prstGeom prst="star5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5-конечная звезда 3">
            <a:hlinkClick r:id="rId6" action="ppaction://hlinksldjump" highlightClick="1">
              <a:snd r:embed="rId4" name="explode.wav"/>
            </a:hlinkClick>
            <a:hlinkHover r:id="" action="ppaction://noaction" highlightClick="1">
              <a:snd r:embed="rId5" name="bomb.wav"/>
            </a:hlinkHover>
          </p:cNvPr>
          <p:cNvSpPr/>
          <p:nvPr/>
        </p:nvSpPr>
        <p:spPr>
          <a:xfrm>
            <a:off x="2986841" y="715033"/>
            <a:ext cx="720000" cy="720000"/>
          </a:xfrm>
          <a:prstGeom prst="star5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5-конечная звезда 4">
            <a:hlinkClick r:id="rId7" action="ppaction://hlinksldjump" highlightClick="1">
              <a:snd r:embed="rId4" name="explode.wav"/>
            </a:hlinkClick>
            <a:hlinkHover r:id="" action="ppaction://noaction" highlightClick="1">
              <a:snd r:embed="rId5" name="bomb.wav"/>
            </a:hlinkHover>
          </p:cNvPr>
          <p:cNvSpPr/>
          <p:nvPr/>
        </p:nvSpPr>
        <p:spPr>
          <a:xfrm>
            <a:off x="1419083" y="2730225"/>
            <a:ext cx="720000" cy="720000"/>
          </a:xfrm>
          <a:prstGeom prst="star5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5-конечная звезда 5">
            <a:hlinkClick r:id="rId8" action="ppaction://hlinksldjump" highlightClick="1">
              <a:snd r:embed="rId4" name="explode.wav"/>
            </a:hlinkClick>
            <a:hlinkHover r:id="" action="ppaction://noaction" highlightClick="1">
              <a:snd r:embed="rId5" name="bomb.wav"/>
            </a:hlinkHover>
          </p:cNvPr>
          <p:cNvSpPr/>
          <p:nvPr/>
        </p:nvSpPr>
        <p:spPr>
          <a:xfrm>
            <a:off x="2571371" y="2153100"/>
            <a:ext cx="720000" cy="720000"/>
          </a:xfrm>
          <a:prstGeom prst="star5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5-конечная звезда 6">
            <a:hlinkClick r:id="rId9" action="ppaction://hlinksldjump" highlightClick="1">
              <a:snd r:embed="rId4" name="explode.wav"/>
            </a:hlinkClick>
            <a:hlinkHover r:id="" action="ppaction://noaction" highlightClick="1">
              <a:snd r:embed="rId5" name="bomb.wav"/>
            </a:hlinkHover>
          </p:cNvPr>
          <p:cNvSpPr/>
          <p:nvPr/>
        </p:nvSpPr>
        <p:spPr>
          <a:xfrm>
            <a:off x="3693868" y="1915425"/>
            <a:ext cx="720000" cy="720000"/>
          </a:xfrm>
          <a:prstGeom prst="star5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5-конечная звезда 7">
            <a:hlinkClick r:id="rId10" action="ppaction://hlinksldjump" highlightClick="1">
              <a:snd r:embed="rId4" name="explode.wav"/>
            </a:hlinkClick>
            <a:hlinkHover r:id="" action="ppaction://noaction" highlightClick="1">
              <a:snd r:embed="rId5" name="bomb.wav"/>
            </a:hlinkHover>
          </p:cNvPr>
          <p:cNvSpPr/>
          <p:nvPr/>
        </p:nvSpPr>
        <p:spPr>
          <a:xfrm>
            <a:off x="5163499" y="1435483"/>
            <a:ext cx="720000" cy="720000"/>
          </a:xfrm>
          <a:prstGeom prst="star5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5-конечная звезда 8">
            <a:hlinkClick r:id="rId11" action="ppaction://hlinksldjump" highlightClick="1">
              <a:snd r:embed="rId4" name="explode.wav"/>
            </a:hlinkClick>
            <a:hlinkHover r:id="" action="ppaction://noaction" highlightClick="1">
              <a:snd r:embed="rId5" name="bomb.wav"/>
            </a:hlinkHover>
          </p:cNvPr>
          <p:cNvSpPr/>
          <p:nvPr/>
        </p:nvSpPr>
        <p:spPr>
          <a:xfrm>
            <a:off x="5188254" y="2060848"/>
            <a:ext cx="720000" cy="720000"/>
          </a:xfrm>
          <a:prstGeom prst="star5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5-конечная звезда 9">
            <a:hlinkClick r:id="rId12" action="ppaction://hlinksldjump" highlightClick="1">
              <a:snd r:embed="rId4" name="explode.wav"/>
            </a:hlinkClick>
            <a:hlinkHover r:id="" action="ppaction://noaction" highlightClick="1">
              <a:snd r:embed="rId5" name="bomb.wav"/>
            </a:hlinkHover>
          </p:cNvPr>
          <p:cNvSpPr/>
          <p:nvPr/>
        </p:nvSpPr>
        <p:spPr>
          <a:xfrm>
            <a:off x="3374415" y="3573016"/>
            <a:ext cx="720000" cy="720000"/>
          </a:xfrm>
          <a:prstGeom prst="star5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5-конечная звезда 10">
            <a:hlinkClick r:id="rId13" action="ppaction://hlinksldjump" highlightClick="1">
              <a:snd r:embed="rId4" name="explode.wav"/>
            </a:hlinkClick>
            <a:hlinkHover r:id="" action="ppaction://noaction" highlightClick="1">
              <a:snd r:embed="rId5" name="bomb.wav"/>
            </a:hlinkHover>
          </p:cNvPr>
          <p:cNvSpPr/>
          <p:nvPr/>
        </p:nvSpPr>
        <p:spPr>
          <a:xfrm>
            <a:off x="3432180" y="5013176"/>
            <a:ext cx="720000" cy="720000"/>
          </a:xfrm>
          <a:prstGeom prst="star5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5-конечная звезда 11">
            <a:hlinkClick r:id="rId14" action="ppaction://hlinksldjump" highlightClick="1">
              <a:snd r:embed="rId4" name="explode.wav"/>
            </a:hlinkClick>
            <a:hlinkHover r:id="" action="ppaction://noaction" highlightClick="1">
              <a:snd r:embed="rId5" name="bomb.wav"/>
            </a:hlinkHover>
          </p:cNvPr>
          <p:cNvSpPr/>
          <p:nvPr/>
        </p:nvSpPr>
        <p:spPr>
          <a:xfrm>
            <a:off x="7380312" y="3933016"/>
            <a:ext cx="720000" cy="720000"/>
          </a:xfrm>
          <a:prstGeom prst="star5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5-конечная звезда 12">
            <a:hlinkClick r:id="rId15" action="ppaction://hlinksldjump" highlightClick="1">
              <a:snd r:embed="rId4" name="explode.wav"/>
            </a:hlinkClick>
            <a:hlinkHover r:id="" action="ppaction://noaction" highlightClick="1">
              <a:snd r:embed="rId5" name="bomb.wav"/>
            </a:hlinkHover>
          </p:cNvPr>
          <p:cNvSpPr/>
          <p:nvPr/>
        </p:nvSpPr>
        <p:spPr>
          <a:xfrm>
            <a:off x="5163499" y="5517232"/>
            <a:ext cx="720000" cy="720000"/>
          </a:xfrm>
          <a:prstGeom prst="star5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5-конечная звезда 13">
            <a:hlinkClick r:id="" action="ppaction://noaction" highlightClick="1">
              <a:snd r:embed="rId4" name="explode.wav"/>
            </a:hlinkClick>
            <a:hlinkHover r:id="" action="ppaction://noaction" highlightClick="1">
              <a:snd r:embed="rId5" name="bomb.wav"/>
            </a:hlinkHover>
          </p:cNvPr>
          <p:cNvSpPr/>
          <p:nvPr/>
        </p:nvSpPr>
        <p:spPr>
          <a:xfrm>
            <a:off x="5675899" y="5733176"/>
            <a:ext cx="720000" cy="720000"/>
          </a:xfrm>
          <a:prstGeom prst="star5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5-конечная звезда 14">
            <a:hlinkClick r:id="rId16" action="ppaction://hlinksldjump" highlightClick="1">
              <a:snd r:embed="rId4" name="explode.wav"/>
            </a:hlinkClick>
            <a:hlinkHover r:id="" action="ppaction://noaction" highlightClick="1">
              <a:snd r:embed="rId5" name="bomb.wav"/>
            </a:hlinkHover>
          </p:cNvPr>
          <p:cNvSpPr/>
          <p:nvPr/>
        </p:nvSpPr>
        <p:spPr>
          <a:xfrm>
            <a:off x="4283968" y="5847014"/>
            <a:ext cx="720000" cy="720000"/>
          </a:xfrm>
          <a:prstGeom prst="star5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258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7" y="233353"/>
            <a:ext cx="3240359" cy="132343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isometricOffAxis1Right">
                <a:rot lat="1200000" lon="19800000" rev="0"/>
              </a:camera>
              <a:lightRig rig="soft" dir="t"/>
            </a:scene3d>
            <a:sp3d extrusionH="57150" contourW="38100">
              <a:bevelT w="38100" h="254000"/>
              <a:contourClr>
                <a:srgbClr val="C00000"/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rgbClr val="800000"/>
                  </a:solidFill>
                  <a:prstDash val="solid"/>
                </a:ln>
                <a:solidFill>
                  <a:srgbClr val="CC3300"/>
                </a:solidFill>
                <a:effectLst>
                  <a:glow rad="254000">
                    <a:srgbClr val="FFFF00">
                      <a:alpha val="8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Брест</a:t>
            </a:r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1654" y="1844824"/>
            <a:ext cx="3658473" cy="252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9912" y="-99392"/>
            <a:ext cx="5364088" cy="6888082"/>
          </a:xfrm>
          <a:prstGeom prst="rect">
            <a:avLst/>
          </a:prstGeom>
        </p:spPr>
      </p:pic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3995936" y="188640"/>
            <a:ext cx="504056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Mistral" panose="03090702030407020403" pitchFamily="66" charset="0"/>
              </a:rPr>
              <a:t>Героическая оборона крепости длилась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с </a:t>
            </a:r>
            <a:r>
              <a:rPr lang="ru-RU" sz="2400" dirty="0">
                <a:latin typeface="Mistral" panose="03090702030407020403" pitchFamily="66" charset="0"/>
              </a:rPr>
              <a:t>22 июня до 20-х чисел июля 1941 г. </a:t>
            </a:r>
          </a:p>
          <a:p>
            <a:pPr algn="ctr"/>
            <a:r>
              <a:rPr lang="ru-RU" sz="2400" dirty="0">
                <a:latin typeface="Mistral" panose="03090702030407020403" pitchFamily="66" charset="0"/>
              </a:rPr>
              <a:t>В обороне принимало участие около 4 тысяч человек.  Малочисленный гарнизон крепости вступил в неравную борьбу с преобладающими силами противника. Бойцы и командиры не только защищались, но и атаковали нападающего. Стойка, мужественная борьба советских воинов сковала большие силы врага. Лишь немногим участникам обороны удалось вырваться из враждебного кольца. Силы врага преобладали силы защитников почти в 10 раз. Рядом с воинами возле бойниц крепости становятся женщины, подростки. Не </a:t>
            </a:r>
            <a:r>
              <a:rPr lang="ru-RU" sz="2400" dirty="0" smtClean="0">
                <a:latin typeface="Mistral" panose="03090702030407020403" pitchFamily="66" charset="0"/>
              </a:rPr>
              <a:t>хва-тает </a:t>
            </a:r>
            <a:r>
              <a:rPr lang="ru-RU" sz="2400" dirty="0">
                <a:latin typeface="Mistral" panose="03090702030407020403" pitchFamily="66" charset="0"/>
              </a:rPr>
              <a:t>воды, еды, боеприпасов, медикаментов. </a:t>
            </a:r>
          </a:p>
          <a:p>
            <a:pPr algn="ctr"/>
            <a:r>
              <a:rPr lang="ru-RU" sz="2400" dirty="0">
                <a:latin typeface="Mistral" panose="03090702030407020403" pitchFamily="66" charset="0"/>
              </a:rPr>
              <a:t>28 июля 1944 г. В ходе </a:t>
            </a:r>
            <a:r>
              <a:rPr lang="ru-RU" sz="2400" dirty="0" smtClean="0">
                <a:latin typeface="Mistral" panose="03090702030407020403" pitchFamily="66" charset="0"/>
              </a:rPr>
              <a:t>Люблинско-брестской </a:t>
            </a:r>
            <a:r>
              <a:rPr lang="ru-RU" sz="2400" dirty="0">
                <a:latin typeface="Mistral" panose="03090702030407020403" pitchFamily="66" charset="0"/>
              </a:rPr>
              <a:t>операции советские войска освободили </a:t>
            </a:r>
            <a:r>
              <a:rPr lang="ru-RU" sz="2400" dirty="0" smtClean="0">
                <a:latin typeface="Mistral" panose="03090702030407020403" pitchFamily="66" charset="0"/>
              </a:rPr>
              <a:t>Брест</a:t>
            </a:r>
            <a:r>
              <a:rPr lang="ru-RU" sz="2400" dirty="0">
                <a:latin typeface="Mistral" panose="03090702030407020403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37312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1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7" y="233353"/>
            <a:ext cx="3240359" cy="132343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isometricOffAxis1Right">
                <a:rot lat="1200000" lon="19800000" rev="0"/>
              </a:camera>
              <a:lightRig rig="soft" dir="t"/>
            </a:scene3d>
            <a:sp3d extrusionH="57150" contourW="38100">
              <a:bevelT w="38100" h="254000"/>
              <a:contourClr>
                <a:srgbClr val="C00000"/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rgbClr val="800000"/>
                  </a:solidFill>
                  <a:prstDash val="solid"/>
                </a:ln>
                <a:solidFill>
                  <a:srgbClr val="CC3300"/>
                </a:solidFill>
                <a:effectLst>
                  <a:glow rad="254000">
                    <a:srgbClr val="FFFF00">
                      <a:alpha val="8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Киев</a:t>
            </a:r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126" r="3842" b="9972"/>
          <a:stretch/>
        </p:blipFill>
        <p:spPr>
          <a:xfrm>
            <a:off x="35497" y="1792263"/>
            <a:ext cx="3888432" cy="252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6424" y="-99392"/>
            <a:ext cx="5364088" cy="6957392"/>
          </a:xfrm>
          <a:prstGeom prst="rect">
            <a:avLst/>
          </a:prstGeom>
        </p:spPr>
      </p:pic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3923929" y="188640"/>
            <a:ext cx="5112567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Mistral" panose="03090702030407020403" pitchFamily="66" charset="0"/>
              </a:rPr>
              <a:t>Уже 22 Июня, в первый день войны, фашистская авиация бомбардировала Киев.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11 </a:t>
            </a:r>
            <a:r>
              <a:rPr lang="ru-RU" sz="2400" dirty="0">
                <a:latin typeface="Mistral" panose="03090702030407020403" pitchFamily="66" charset="0"/>
              </a:rPr>
              <a:t>июля враг был остановлен. Советские войска сковали на подступах к городу 17 немецких дивизий. Гитлеровцы вынуждены были </a:t>
            </a:r>
            <a:r>
              <a:rPr lang="ru-RU" sz="2400" dirty="0" smtClean="0">
                <a:latin typeface="Mistral" panose="03090702030407020403" pitchFamily="66" charset="0"/>
              </a:rPr>
              <a:t>подтя-гивать </a:t>
            </a:r>
            <a:r>
              <a:rPr lang="ru-RU" sz="2400" dirty="0">
                <a:latin typeface="Mistral" panose="03090702030407020403" pitchFamily="66" charset="0"/>
              </a:rPr>
              <a:t>дополнительные силы. Оборона </a:t>
            </a:r>
            <a:r>
              <a:rPr lang="ru-RU" sz="2400" dirty="0" smtClean="0">
                <a:latin typeface="Mistral" panose="03090702030407020403" pitchFamily="66" charset="0"/>
              </a:rPr>
              <a:t>столи-цы </a:t>
            </a:r>
            <a:r>
              <a:rPr lang="ru-RU" sz="2400" dirty="0">
                <a:latin typeface="Mistral" panose="03090702030407020403" pitchFamily="66" charset="0"/>
              </a:rPr>
              <a:t>Украины длилась свыше 70 дней. 6 ноября 1943 года в результате Киевской </a:t>
            </a:r>
            <a:r>
              <a:rPr lang="ru-RU" sz="2400" dirty="0" smtClean="0">
                <a:latin typeface="Mistral" panose="03090702030407020403" pitchFamily="66" charset="0"/>
              </a:rPr>
              <a:t>наступатель-ной </a:t>
            </a:r>
            <a:r>
              <a:rPr lang="ru-RU" sz="2400" dirty="0">
                <a:latin typeface="Mistral" panose="03090702030407020403" pitchFamily="66" charset="0"/>
              </a:rPr>
              <a:t>операции советские войска освободили столицу Украины от фашистов. Дома </a:t>
            </a:r>
            <a:r>
              <a:rPr lang="ru-RU" sz="2400" dirty="0" smtClean="0">
                <a:latin typeface="Mistral" panose="03090702030407020403" pitchFamily="66" charset="0"/>
              </a:rPr>
              <a:t>сожже-ны</a:t>
            </a:r>
            <a:r>
              <a:rPr lang="ru-RU" sz="2400" dirty="0">
                <a:latin typeface="Mistral" panose="03090702030407020403" pitchFamily="66" charset="0"/>
              </a:rPr>
              <a:t>, разбиты, музеи, библиотеки, театры ограблены и разрушены. В городе осталось лишь 176 тысяч жителей. После освобождения началось быстрое восстановление, и столица Украины возродилась. В 1957 году в Киеве построен мемориальный комплекс Парк Вечной Славы. С 1961 года Киев - «Город Герой».</a:t>
            </a:r>
          </a:p>
        </p:txBody>
      </p:sp>
    </p:spTree>
    <p:extLst>
      <p:ext uri="{BB962C8B-B14F-4D97-AF65-F5344CB8AC3E}">
        <p14:creationId xmlns:p14="http://schemas.microsoft.com/office/powerpoint/2010/main" val="414560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1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7" y="233353"/>
            <a:ext cx="3456383" cy="132343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isometricOffAxis1Right">
                <a:rot lat="1200000" lon="19800000" rev="0"/>
              </a:camera>
              <a:lightRig rig="soft" dir="t"/>
            </a:scene3d>
            <a:sp3d extrusionH="57150" contourW="38100">
              <a:bevelT w="38100" h="254000"/>
              <a:contourClr>
                <a:srgbClr val="C00000"/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rgbClr val="800000"/>
                  </a:solidFill>
                  <a:prstDash val="solid"/>
                </a:ln>
                <a:solidFill>
                  <a:srgbClr val="CC3300"/>
                </a:solidFill>
                <a:effectLst>
                  <a:glow rad="254000">
                    <a:srgbClr val="FFFF00">
                      <a:alpha val="8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Минск</a:t>
            </a:r>
          </a:p>
        </p:txBody>
      </p:sp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916832"/>
            <a:ext cx="3827220" cy="252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6424" y="-99392"/>
            <a:ext cx="5364088" cy="6888082"/>
          </a:xfrm>
          <a:prstGeom prst="rect">
            <a:avLst/>
          </a:prstGeom>
        </p:spPr>
      </p:pic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4139952" y="476672"/>
            <a:ext cx="482453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Mistral" panose="03090702030407020403" pitchFamily="66" charset="0"/>
              </a:rPr>
              <a:t>26 июня 1941 г. врага встретила всего лишь одна 64-я стрелковая дивизия.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27 </a:t>
            </a:r>
            <a:r>
              <a:rPr lang="ru-RU" sz="2400" dirty="0">
                <a:latin typeface="Mistral" panose="03090702030407020403" pitchFamily="66" charset="0"/>
              </a:rPr>
              <a:t>июня гитлеровцев удалось отбросить назад, на 10 км от Минска. После упорных и тяжелых боев, 28 июня советские войска были вынуждены отступить и оставить город. Но мужественные минчане не покорились врагу, в городе начали создаваться подпольные группы и диверсионные отряды. Было взорвано несколько объектов военного и административного значения, а также неоднократно выводился из строя городской железнодорожный узел.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26 </a:t>
            </a:r>
            <a:r>
              <a:rPr lang="ru-RU" sz="2400" dirty="0">
                <a:latin typeface="Mistral" panose="03090702030407020403" pitchFamily="66" charset="0"/>
              </a:rPr>
              <a:t>июня 1974 г. Минску было присвоено звание Города-героя. </a:t>
            </a:r>
          </a:p>
        </p:txBody>
      </p:sp>
    </p:spTree>
    <p:extLst>
      <p:ext uri="{BB962C8B-B14F-4D97-AF65-F5344CB8AC3E}">
        <p14:creationId xmlns:p14="http://schemas.microsoft.com/office/powerpoint/2010/main" val="602351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1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108520" y="44624"/>
            <a:ext cx="5256584" cy="132343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isometricOffAxis1Right">
                <a:rot lat="1200000" lon="19800000" rev="0"/>
              </a:camera>
              <a:lightRig rig="soft" dir="t"/>
            </a:scene3d>
            <a:sp3d extrusionH="57150" contourW="38100">
              <a:bevelT w="38100" h="254000"/>
              <a:contourClr>
                <a:srgbClr val="C00000"/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rgbClr val="800000"/>
                  </a:solidFill>
                  <a:prstDash val="solid"/>
                </a:ln>
                <a:solidFill>
                  <a:srgbClr val="CC3300"/>
                </a:solidFill>
                <a:effectLst>
                  <a:glow rad="254000">
                    <a:srgbClr val="FFFF00">
                      <a:alpha val="8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Мурманск</a:t>
            </a:r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988840"/>
            <a:ext cx="3683383" cy="2520000"/>
          </a:xfrm>
          <a:prstGeom prst="rect">
            <a:avLst/>
          </a:prstGeom>
        </p:spPr>
      </p:pic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6424" y="332656"/>
            <a:ext cx="5364088" cy="6525344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hlinkshowjump?jump=firstslide"/>
          </p:cNvPr>
          <p:cNvSpPr/>
          <p:nvPr/>
        </p:nvSpPr>
        <p:spPr>
          <a:xfrm>
            <a:off x="3827399" y="821025"/>
            <a:ext cx="528110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Mistral" panose="03090702030407020403" pitchFamily="66" charset="0"/>
              </a:rPr>
              <a:t>Вражеское наступление началось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29 </a:t>
            </a:r>
            <a:r>
              <a:rPr lang="ru-RU" sz="2400" dirty="0">
                <a:latin typeface="Mistral" panose="03090702030407020403" pitchFamily="66" charset="0"/>
              </a:rPr>
              <a:t>июня </a:t>
            </a:r>
            <a:r>
              <a:rPr lang="ru-RU" sz="2400" dirty="0" smtClean="0">
                <a:latin typeface="Mistral" panose="03090702030407020403" pitchFamily="66" charset="0"/>
              </a:rPr>
              <a:t>1941г, </a:t>
            </a:r>
            <a:r>
              <a:rPr lang="ru-RU" sz="2400" dirty="0">
                <a:latin typeface="Mistral" panose="03090702030407020403" pitchFamily="66" charset="0"/>
              </a:rPr>
              <a:t>но наши солдаты остановили врага в 20-30 </a:t>
            </a:r>
            <a:r>
              <a:rPr lang="ru-RU" sz="2400" dirty="0" smtClean="0">
                <a:latin typeface="Mistral" panose="03090702030407020403" pitchFamily="66" charset="0"/>
              </a:rPr>
              <a:t>км </a:t>
            </a:r>
            <a:r>
              <a:rPr lang="ru-RU" sz="2400" dirty="0">
                <a:latin typeface="Mistral" panose="03090702030407020403" pitchFamily="66" charset="0"/>
              </a:rPr>
              <a:t>от граничной линии. Под регулярными </a:t>
            </a:r>
            <a:r>
              <a:rPr lang="ru-RU" sz="2400" dirty="0" smtClean="0">
                <a:latin typeface="Mistral" panose="03090702030407020403" pitchFamily="66" charset="0"/>
              </a:rPr>
              <a:t>авиа-налетами </a:t>
            </a:r>
            <a:r>
              <a:rPr lang="ru-RU" sz="2400" dirty="0">
                <a:latin typeface="Mistral" panose="03090702030407020403" pitchFamily="66" charset="0"/>
              </a:rPr>
              <a:t>простыми жителями-героями </a:t>
            </a:r>
            <a:r>
              <a:rPr lang="ru-RU" sz="2400" dirty="0" smtClean="0">
                <a:latin typeface="Mistral" panose="03090702030407020403" pitchFamily="66" charset="0"/>
              </a:rPr>
              <a:t>проводились </a:t>
            </a:r>
            <a:r>
              <a:rPr lang="ru-RU" sz="2400" dirty="0">
                <a:latin typeface="Mistral" panose="03090702030407020403" pitchFamily="66" charset="0"/>
              </a:rPr>
              <a:t>разгрузка и погрузка кораблей, строительство бомбоубежищ, производство военной техники. </a:t>
            </a:r>
            <a:r>
              <a:rPr lang="ru-RU" sz="2400" dirty="0" smtClean="0">
                <a:latin typeface="Mistral" panose="03090702030407020403" pitchFamily="66" charset="0"/>
              </a:rPr>
              <a:t>Рыбаки-герои </a:t>
            </a:r>
            <a:r>
              <a:rPr lang="ru-RU" sz="2400" dirty="0">
                <a:latin typeface="Mistral" panose="03090702030407020403" pitchFamily="66" charset="0"/>
              </a:rPr>
              <a:t>Мурманска </a:t>
            </a:r>
            <a:r>
              <a:rPr lang="ru-RU" sz="2400" dirty="0" smtClean="0">
                <a:latin typeface="Mistral" panose="03090702030407020403" pitchFamily="66" charset="0"/>
              </a:rPr>
              <a:t>снабжали провиантом </a:t>
            </a:r>
            <a:r>
              <a:rPr lang="ru-RU" sz="2400" dirty="0">
                <a:latin typeface="Mistral" panose="03090702030407020403" pitchFamily="66" charset="0"/>
              </a:rPr>
              <a:t>жителей </a:t>
            </a:r>
            <a:r>
              <a:rPr lang="ru-RU" sz="2400" dirty="0" smtClean="0">
                <a:latin typeface="Mistral" panose="03090702030407020403" pitchFamily="66" charset="0"/>
              </a:rPr>
              <a:t>города </a:t>
            </a:r>
            <a:r>
              <a:rPr lang="ru-RU" sz="2400" dirty="0">
                <a:latin typeface="Mistral" panose="03090702030407020403" pitchFamily="66" charset="0"/>
              </a:rPr>
              <a:t>и бойцов Советской армии. Главной задачей фашистов была изоляция берегов СССР от выхода в море. Однако это им не удалось. Осенью 1944 года флот изгнал противника из этих земель и угроза захвата Мурманска миновала. Город Мурманск получил звание «Город-Герой» </a:t>
            </a:r>
            <a:r>
              <a:rPr lang="ru-RU" sz="2400" dirty="0" smtClean="0">
                <a:latin typeface="Mistral" panose="03090702030407020403" pitchFamily="66" charset="0"/>
              </a:rPr>
              <a:t>6 </a:t>
            </a:r>
            <a:r>
              <a:rPr lang="ru-RU" sz="2400" dirty="0">
                <a:latin typeface="Mistral" panose="03090702030407020403" pitchFamily="66" charset="0"/>
              </a:rPr>
              <a:t>мая 1985 года. </a:t>
            </a:r>
          </a:p>
        </p:txBody>
      </p:sp>
    </p:spTree>
    <p:extLst>
      <p:ext uri="{BB962C8B-B14F-4D97-AF65-F5344CB8AC3E}">
        <p14:creationId xmlns:p14="http://schemas.microsoft.com/office/powerpoint/2010/main" val="2099504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1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108520" y="44624"/>
            <a:ext cx="5256584" cy="132343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isometricOffAxis1Right">
                <a:rot lat="1200000" lon="19800000" rev="0"/>
              </a:camera>
              <a:lightRig rig="soft" dir="t"/>
            </a:scene3d>
            <a:sp3d extrusionH="57150" contourW="38100">
              <a:bevelT w="38100" h="254000"/>
              <a:contourClr>
                <a:srgbClr val="C00000"/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rgbClr val="800000"/>
                  </a:solidFill>
                  <a:prstDash val="solid"/>
                </a:ln>
                <a:solidFill>
                  <a:srgbClr val="CC3300"/>
                </a:solidFill>
                <a:effectLst>
                  <a:glow rad="254000">
                    <a:srgbClr val="FFFF00">
                      <a:alpha val="8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Смоленск</a:t>
            </a:r>
          </a:p>
        </p:txBody>
      </p:sp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92" y="1916832"/>
            <a:ext cx="3780928" cy="252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6424" y="548680"/>
            <a:ext cx="5148064" cy="6312018"/>
          </a:xfrm>
          <a:prstGeom prst="rect">
            <a:avLst/>
          </a:prstGeom>
        </p:spPr>
      </p:pic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3923928" y="1199649"/>
            <a:ext cx="496855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Mistral" panose="03090702030407020403" pitchFamily="66" charset="0"/>
              </a:rPr>
              <a:t>Первой бомбардировке город подвергся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24 </a:t>
            </a:r>
            <a:r>
              <a:rPr lang="ru-RU" sz="2400" dirty="0">
                <a:latin typeface="Mistral" panose="03090702030407020403" pitchFamily="66" charset="0"/>
              </a:rPr>
              <a:t>июня 1941 г., а спустя 4 дня гитлеровцы совершили вторую воздушную атаку. 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10 </a:t>
            </a:r>
            <a:r>
              <a:rPr lang="ru-RU" sz="2400" dirty="0">
                <a:latin typeface="Mistral" panose="03090702030407020403" pitchFamily="66" charset="0"/>
              </a:rPr>
              <a:t>июля 1941 г началось сражение, которое продлилось до 10 сентября 1941г.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Жители </a:t>
            </a:r>
            <a:r>
              <a:rPr lang="ru-RU" sz="2400" dirty="0">
                <a:latin typeface="Mistral" panose="03090702030407020403" pitchFamily="66" charset="0"/>
              </a:rPr>
              <a:t>рыли противотанковые рвы и окопы, сооружали взлетные площадки, строили баррикады и ухаживали за ранеными.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29 </a:t>
            </a:r>
            <a:r>
              <a:rPr lang="ru-RU" sz="2400" dirty="0">
                <a:latin typeface="Mistral" panose="03090702030407020403" pitchFamily="66" charset="0"/>
              </a:rPr>
              <a:t>июля 1941 г. гитлеровцам удалось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войти в </a:t>
            </a:r>
            <a:r>
              <a:rPr lang="ru-RU" sz="2400" dirty="0">
                <a:latin typeface="Mistral" panose="03090702030407020403" pitchFamily="66" charset="0"/>
              </a:rPr>
              <a:t>город. Оккупация продлилась до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25 </a:t>
            </a:r>
            <a:r>
              <a:rPr lang="ru-RU" sz="2400" dirty="0">
                <a:latin typeface="Mistral" panose="03090702030407020403" pitchFamily="66" charset="0"/>
              </a:rPr>
              <a:t>сентября 1943 г.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Звание </a:t>
            </a:r>
            <a:r>
              <a:rPr lang="ru-RU" sz="2400" dirty="0">
                <a:latin typeface="Mistral" panose="03090702030407020403" pitchFamily="66" charset="0"/>
              </a:rPr>
              <a:t>города-героя Смоленску было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присвоено </a:t>
            </a:r>
            <a:r>
              <a:rPr lang="ru-RU" sz="2400" dirty="0">
                <a:latin typeface="Mistral" panose="03090702030407020403" pitchFamily="66" charset="0"/>
              </a:rPr>
              <a:t>6 мая 1985 года.</a:t>
            </a:r>
          </a:p>
        </p:txBody>
      </p:sp>
    </p:spTree>
    <p:extLst>
      <p:ext uri="{BB962C8B-B14F-4D97-AF65-F5344CB8AC3E}">
        <p14:creationId xmlns:p14="http://schemas.microsoft.com/office/powerpoint/2010/main" val="1295757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1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108520" y="233353"/>
            <a:ext cx="5688632" cy="132343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isometricOffAxis1Right">
                <a:rot lat="1200000" lon="19800000" rev="0"/>
              </a:camera>
              <a:lightRig rig="soft" dir="t"/>
            </a:scene3d>
            <a:sp3d extrusionH="57150" contourW="38100">
              <a:bevelT w="38100" h="254000"/>
              <a:contourClr>
                <a:srgbClr val="C00000"/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rgbClr val="800000"/>
                  </a:solidFill>
                  <a:prstDash val="solid"/>
                </a:ln>
                <a:solidFill>
                  <a:srgbClr val="CC3300"/>
                </a:solidFill>
                <a:effectLst>
                  <a:glow rad="254000">
                    <a:srgbClr val="FFFF00">
                      <a:alpha val="8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Ленинград</a:t>
            </a:r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988840"/>
            <a:ext cx="3631508" cy="252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9912" y="895072"/>
            <a:ext cx="5364088" cy="5962928"/>
          </a:xfrm>
          <a:prstGeom prst="rect">
            <a:avLst/>
          </a:prstGeom>
        </p:spPr>
      </p:pic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3995936" y="1262365"/>
            <a:ext cx="51125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Mistral" panose="03090702030407020403" pitchFamily="66" charset="0"/>
              </a:rPr>
              <a:t>Ожесточенные бои на подступах к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Ленинграду </a:t>
            </a:r>
            <a:r>
              <a:rPr lang="ru-RU" sz="2400" dirty="0">
                <a:latin typeface="Mistral" panose="03090702030407020403" pitchFamily="66" charset="0"/>
              </a:rPr>
              <a:t>начались 10 июля 1941 г.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8 </a:t>
            </a:r>
            <a:r>
              <a:rPr lang="ru-RU" sz="2400" dirty="0">
                <a:latin typeface="Mistral" panose="03090702030407020403" pitchFamily="66" charset="0"/>
              </a:rPr>
              <a:t>сентября 1941 г. года гитлеровцам удалось захватить Шлиссельбург и </a:t>
            </a:r>
            <a:r>
              <a:rPr lang="ru-RU" sz="2400" dirty="0" smtClean="0">
                <a:latin typeface="Mistral" panose="03090702030407020403" pitchFamily="66" charset="0"/>
              </a:rPr>
              <a:t>взять </a:t>
            </a:r>
            <a:r>
              <a:rPr lang="ru-RU" sz="2400" dirty="0">
                <a:latin typeface="Mistral" panose="03090702030407020403" pitchFamily="66" charset="0"/>
              </a:rPr>
              <a:t>под свой контроль исток Невы. В результате Ленинград был блокирован с </a:t>
            </a:r>
            <a:r>
              <a:rPr lang="ru-RU" sz="2400" dirty="0" smtClean="0">
                <a:latin typeface="Mistral" panose="03090702030407020403" pitchFamily="66" charset="0"/>
              </a:rPr>
              <a:t>суши. Началась 900-дневная </a:t>
            </a:r>
            <a:r>
              <a:rPr lang="ru-RU" sz="2400" dirty="0">
                <a:latin typeface="Mistral" panose="03090702030407020403" pitchFamily="66" charset="0"/>
              </a:rPr>
              <a:t>блокада города, продолжавшаяся до января 1944 г. Первый прорыв блокады Ленинграда произошел 18 января 1943 г,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между </a:t>
            </a:r>
            <a:r>
              <a:rPr lang="ru-RU" sz="2400" dirty="0">
                <a:latin typeface="Mistral" panose="03090702030407020403" pitchFamily="66" charset="0"/>
              </a:rPr>
              <a:t>линией фронта и Ладожским озером был образован коридор 8-11 км шириной.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А </a:t>
            </a:r>
            <a:r>
              <a:rPr lang="ru-RU" sz="2400" dirty="0">
                <a:latin typeface="Mistral" panose="03090702030407020403" pitchFamily="66" charset="0"/>
              </a:rPr>
              <a:t>через год Ленинград был </a:t>
            </a:r>
            <a:r>
              <a:rPr lang="ru-RU" sz="2400" dirty="0" smtClean="0">
                <a:latin typeface="Mistral" panose="03090702030407020403" pitchFamily="66" charset="0"/>
              </a:rPr>
              <a:t>полностью освобожден</a:t>
            </a:r>
            <a:r>
              <a:rPr lang="ru-RU" sz="2400" dirty="0">
                <a:latin typeface="Mistral" panose="03090702030407020403" pitchFamily="66" charset="0"/>
              </a:rPr>
              <a:t>. </a:t>
            </a:r>
            <a:r>
              <a:rPr lang="ru-RU" sz="2400" dirty="0" smtClean="0">
                <a:latin typeface="Mistral" panose="03090702030407020403" pitchFamily="66" charset="0"/>
              </a:rPr>
              <a:t>В </a:t>
            </a:r>
            <a:r>
              <a:rPr lang="ru-RU" sz="2400" dirty="0">
                <a:latin typeface="Mistral" panose="03090702030407020403" pitchFamily="66" charset="0"/>
              </a:rPr>
              <a:t>1965 году </a:t>
            </a:r>
            <a:r>
              <a:rPr lang="ru-RU" sz="2400" dirty="0" smtClean="0">
                <a:latin typeface="Mistral" panose="03090702030407020403" pitchFamily="66" charset="0"/>
              </a:rPr>
              <a:t>Ленинграду </a:t>
            </a:r>
            <a:r>
              <a:rPr lang="ru-RU" sz="2400" dirty="0">
                <a:latin typeface="Mistral" panose="03090702030407020403" pitchFamily="66" charset="0"/>
              </a:rPr>
              <a:t>было присвоено </a:t>
            </a:r>
            <a:r>
              <a:rPr lang="ru-RU" sz="2400" dirty="0" smtClean="0">
                <a:latin typeface="Mistral" panose="03090702030407020403" pitchFamily="66" charset="0"/>
              </a:rPr>
              <a:t>звание </a:t>
            </a:r>
            <a:r>
              <a:rPr lang="ru-RU" sz="2400" dirty="0">
                <a:latin typeface="Mistral" panose="03090702030407020403" pitchFamily="66" charset="0"/>
              </a:rPr>
              <a:t>«Город-герой</a:t>
            </a:r>
            <a:r>
              <a:rPr lang="ru-RU" sz="2400" dirty="0" smtClean="0">
                <a:latin typeface="Mistral" panose="03090702030407020403" pitchFamily="66" charset="0"/>
              </a:rPr>
              <a:t>».</a:t>
            </a:r>
            <a:endParaRPr lang="ru-RU" sz="2400" dirty="0">
              <a:latin typeface="Mistral" panose="030907020304070204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505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1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233353"/>
            <a:ext cx="3960440" cy="132343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isometricOffAxis1Right">
                <a:rot lat="1200000" lon="19800000" rev="0"/>
              </a:camera>
              <a:lightRig rig="soft" dir="t"/>
            </a:scene3d>
            <a:sp3d extrusionH="57150" contourW="38100">
              <a:bevelT w="38100" h="254000"/>
              <a:contourClr>
                <a:srgbClr val="C00000"/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rgbClr val="800000"/>
                  </a:solidFill>
                  <a:prstDash val="solid"/>
                </a:ln>
                <a:solidFill>
                  <a:srgbClr val="CC3300"/>
                </a:solidFill>
                <a:effectLst>
                  <a:glow rad="254000">
                    <a:srgbClr val="FFFF00">
                      <a:alpha val="8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Одесса</a:t>
            </a:r>
          </a:p>
        </p:txBody>
      </p:sp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988840"/>
            <a:ext cx="3743996" cy="2520000"/>
          </a:xfrm>
          <a:prstGeom prst="rect">
            <a:avLst/>
          </a:prstGeom>
        </p:spPr>
      </p:pic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6424" y="-99392"/>
            <a:ext cx="5364088" cy="688808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42184" y="379685"/>
            <a:ext cx="511256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Mistral" panose="03090702030407020403" pitchFamily="66" charset="0"/>
              </a:rPr>
              <a:t>С 5 августа 1941 года на протяжении </a:t>
            </a:r>
            <a:endParaRPr lang="ru-RU" sz="2400" dirty="0" smtClean="0">
              <a:latin typeface="Mistral" panose="03090702030407020403" pitchFamily="66" charset="0"/>
            </a:endParaRP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73 </a:t>
            </a:r>
            <a:r>
              <a:rPr lang="ru-RU" sz="2400" dirty="0">
                <a:latin typeface="Mistral" panose="03090702030407020403" pitchFamily="66" charset="0"/>
              </a:rPr>
              <a:t>дней советские войска и население города героически отбивали наступление немецко-фашистских и румынских войск. Черноморский флот обеспечивал морское соединение и прикрывал Одессу из моря</a:t>
            </a:r>
            <a:r>
              <a:rPr lang="ru-RU" sz="2400" dirty="0" smtClean="0">
                <a:latin typeface="Mistral" panose="03090702030407020403" pitchFamily="66" charset="0"/>
              </a:rPr>
              <a:t>.</a:t>
            </a:r>
            <a:r>
              <a:rPr lang="ru-RU" sz="2400" dirty="0">
                <a:latin typeface="Mistral" panose="03090702030407020403" pitchFamily="66" charset="0"/>
              </a:rPr>
              <a:t> В этих тяжелых условиях ни одного дня не прекращалась работа фабрик и заводов. Только </a:t>
            </a:r>
            <a:r>
              <a:rPr lang="ru-RU" sz="2400" dirty="0" smtClean="0">
                <a:latin typeface="Mistral" panose="03090702030407020403" pitchFamily="66" charset="0"/>
              </a:rPr>
              <a:t>с </a:t>
            </a:r>
            <a:r>
              <a:rPr lang="ru-RU" sz="2400" dirty="0">
                <a:latin typeface="Mistral" panose="03090702030407020403" pitchFamily="66" charset="0"/>
              </a:rPr>
              <a:t>1 </a:t>
            </a:r>
            <a:r>
              <a:rPr lang="ru-RU" sz="2400" dirty="0" smtClean="0">
                <a:latin typeface="Mistral" panose="03090702030407020403" pitchFamily="66" charset="0"/>
              </a:rPr>
              <a:t>октября Черноморский </a:t>
            </a:r>
            <a:r>
              <a:rPr lang="ru-RU" sz="2400" dirty="0">
                <a:latin typeface="Mistral" panose="03090702030407020403" pitchFamily="66" charset="0"/>
              </a:rPr>
              <a:t>флот</a:t>
            </a:r>
            <a:r>
              <a:rPr lang="ru-RU" sz="2400" dirty="0" smtClean="0">
                <a:latin typeface="Mistral" panose="03090702030407020403" pitchFamily="66" charset="0"/>
              </a:rPr>
              <a:t> </a:t>
            </a:r>
            <a:r>
              <a:rPr lang="ru-RU" sz="2400" dirty="0">
                <a:latin typeface="Mistral" panose="03090702030407020403" pitchFamily="66" charset="0"/>
              </a:rPr>
              <a:t>эвакуировал войска, которые защищали </a:t>
            </a:r>
            <a:r>
              <a:rPr lang="ru-RU" sz="2400" dirty="0" smtClean="0">
                <a:latin typeface="Mistral" panose="03090702030407020403" pitchFamily="66" charset="0"/>
              </a:rPr>
              <a:t>Одессу. </a:t>
            </a:r>
          </a:p>
          <a:p>
            <a:pPr algn="ctr"/>
            <a:r>
              <a:rPr lang="ru-RU" sz="2400" dirty="0" smtClean="0">
                <a:latin typeface="Mistral" panose="03090702030407020403" pitchFamily="66" charset="0"/>
              </a:rPr>
              <a:t>До </a:t>
            </a:r>
            <a:r>
              <a:rPr lang="ru-RU" sz="2400" dirty="0">
                <a:latin typeface="Mistral" panose="03090702030407020403" pitchFamily="66" charset="0"/>
              </a:rPr>
              <a:t>9 апреля 1944 года город </a:t>
            </a:r>
            <a:r>
              <a:rPr lang="ru-RU" sz="2400" dirty="0" smtClean="0">
                <a:latin typeface="Mistral" panose="03090702030407020403" pitchFamily="66" charset="0"/>
              </a:rPr>
              <a:t>был </a:t>
            </a:r>
            <a:r>
              <a:rPr lang="ru-RU" sz="2400" dirty="0">
                <a:latin typeface="Mistral" panose="03090702030407020403" pitchFamily="66" charset="0"/>
              </a:rPr>
              <a:t>оккупирован врагом. </a:t>
            </a:r>
            <a:r>
              <a:rPr lang="ru-RU" sz="2400" dirty="0" smtClean="0">
                <a:latin typeface="Mistral" panose="03090702030407020403" pitchFamily="66" charset="0"/>
              </a:rPr>
              <a:t>10 </a:t>
            </a:r>
            <a:r>
              <a:rPr lang="ru-RU" sz="2400" dirty="0">
                <a:latin typeface="Mistral" panose="03090702030407020403" pitchFamily="66" charset="0"/>
              </a:rPr>
              <a:t>апреля 1944 года Советская Армия, Черноморский флот при активной поддержке партизан и подпольщиков освободили </a:t>
            </a:r>
            <a:r>
              <a:rPr lang="ru-RU" sz="2400" dirty="0" smtClean="0">
                <a:latin typeface="Mistral" panose="03090702030407020403" pitchFamily="66" charset="0"/>
              </a:rPr>
              <a:t>Одессу </a:t>
            </a:r>
            <a:r>
              <a:rPr lang="ru-RU" sz="2400" dirty="0">
                <a:latin typeface="Mistral" panose="03090702030407020403" pitchFamily="66" charset="0"/>
              </a:rPr>
              <a:t>от фашистов</a:t>
            </a:r>
            <a:r>
              <a:rPr lang="ru-RU" sz="2400" dirty="0" smtClean="0">
                <a:latin typeface="Mistral" panose="03090702030407020403" pitchFamily="66" charset="0"/>
              </a:rPr>
              <a:t>. </a:t>
            </a:r>
            <a:r>
              <a:rPr lang="ru-RU" sz="2400" dirty="0">
                <a:latin typeface="Mistral" panose="03090702030407020403" pitchFamily="66" charset="0"/>
              </a:rPr>
              <a:t> 8 мая 1965 года Одессе присвоенное звание </a:t>
            </a:r>
            <a:r>
              <a:rPr lang="ru-RU" sz="2400" dirty="0" smtClean="0">
                <a:latin typeface="Mistral" panose="03090702030407020403" pitchFamily="66" charset="0"/>
              </a:rPr>
              <a:t>Город-герой.</a:t>
            </a:r>
            <a:endParaRPr lang="ru-RU" sz="2400" dirty="0">
              <a:latin typeface="Mistral" panose="030907020304070204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394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1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1118</TotalTime>
  <Words>826</Words>
  <Application>Microsoft Office PowerPoint</Application>
  <PresentationFormat>Экран (4:3)</PresentationFormat>
  <Paragraphs>79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138</cp:revision>
  <dcterms:created xsi:type="dcterms:W3CDTF">2015-03-27T00:55:20Z</dcterms:created>
  <dcterms:modified xsi:type="dcterms:W3CDTF">2015-04-01T20:39:33Z</dcterms:modified>
</cp:coreProperties>
</file>